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90" r:id="rId3"/>
    <p:sldId id="257" r:id="rId4"/>
    <p:sldId id="259" r:id="rId5"/>
    <p:sldId id="288" r:id="rId6"/>
    <p:sldId id="260" r:id="rId7"/>
    <p:sldId id="287" r:id="rId8"/>
    <p:sldId id="261" r:id="rId9"/>
    <p:sldId id="264" r:id="rId10"/>
    <p:sldId id="268" r:id="rId11"/>
    <p:sldId id="267" r:id="rId12"/>
    <p:sldId id="266" r:id="rId13"/>
    <p:sldId id="269" r:id="rId14"/>
    <p:sldId id="272" r:id="rId15"/>
    <p:sldId id="273" r:id="rId16"/>
    <p:sldId id="274" r:id="rId17"/>
    <p:sldId id="286" r:id="rId18"/>
    <p:sldId id="289" r:id="rId19"/>
    <p:sldId id="283" r:id="rId20"/>
    <p:sldId id="281" r:id="rId21"/>
    <p:sldId id="282" r:id="rId22"/>
    <p:sldId id="28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세종시의 </a:t>
            </a:r>
            <a:r>
              <a:rPr lang="ko-KR" altLang="en-US" dirty="0" err="1" smtClean="0"/>
              <a:t>집값상승과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다른도시의</a:t>
            </a:r>
            <a:r>
              <a:rPr lang="ko-KR" altLang="en-US" dirty="0" smtClean="0"/>
              <a:t> 집값 비교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A</a:t>
            </a:r>
            <a:r>
              <a:rPr lang="ko-KR" altLang="en-US" dirty="0" smtClean="0"/>
              <a:t>반 </a:t>
            </a:r>
            <a:r>
              <a:rPr lang="en-US" altLang="ko-KR" dirty="0" smtClean="0"/>
              <a:t>2 </a:t>
            </a:r>
            <a:r>
              <a:rPr lang="ko-KR" altLang="en-US" dirty="0" smtClean="0"/>
              <a:t>조 김병수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26847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842" y="0"/>
            <a:ext cx="6455158" cy="49216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6" y="0"/>
            <a:ext cx="5737468" cy="49216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25" y="4921622"/>
            <a:ext cx="12192626" cy="193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03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089259"/>
          </a:xfrm>
        </p:spPr>
        <p:txBody>
          <a:bodyPr/>
          <a:lstStyle/>
          <a:p>
            <a:r>
              <a:rPr lang="ko-KR" altLang="en-US" dirty="0" smtClean="0"/>
              <a:t>비교 </a:t>
            </a:r>
            <a:r>
              <a:rPr lang="ko-KR" altLang="en-US" dirty="0" err="1" smtClean="0"/>
              <a:t>대상군</a:t>
            </a:r>
            <a:r>
              <a:rPr lang="ko-KR" altLang="en-US" dirty="0" smtClean="0"/>
              <a:t> 설정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913774" y="1707776"/>
            <a:ext cx="10363826" cy="4083423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비교 </a:t>
            </a:r>
            <a:r>
              <a:rPr lang="ko-KR" altLang="en-US" dirty="0" err="1" smtClean="0"/>
              <a:t>대상군을</a:t>
            </a:r>
            <a:r>
              <a:rPr lang="ko-KR" altLang="en-US" dirty="0" smtClean="0"/>
              <a:t> 선택한 대전제</a:t>
            </a:r>
            <a:endParaRPr lang="en-US" altLang="ko-KR" dirty="0" smtClean="0"/>
          </a:p>
          <a:p>
            <a:r>
              <a:rPr lang="ko-KR" altLang="en-US" dirty="0"/>
              <a:t>신축 구축의 가격차이를 생각하여 </a:t>
            </a:r>
            <a:r>
              <a:rPr lang="ko-KR" altLang="en-US" dirty="0" err="1"/>
              <a:t>조건설정</a:t>
            </a:r>
            <a:r>
              <a:rPr lang="ko-KR" altLang="en-US" dirty="0"/>
              <a:t> </a:t>
            </a:r>
            <a:r>
              <a:rPr lang="ko-KR" altLang="en-US" dirty="0" err="1" smtClean="0"/>
              <a:t>입주년도가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2013</a:t>
            </a:r>
            <a:r>
              <a:rPr lang="ko-KR" altLang="en-US" dirty="0" smtClean="0"/>
              <a:t>년</a:t>
            </a:r>
            <a:r>
              <a:rPr lang="en-US" altLang="ko-KR" dirty="0" smtClean="0"/>
              <a:t>(-+1</a:t>
            </a:r>
            <a:r>
              <a:rPr lang="ko-KR" altLang="en-US" dirty="0" smtClean="0"/>
              <a:t>년</a:t>
            </a:r>
            <a:r>
              <a:rPr lang="en-US" altLang="ko-KR" dirty="0" smtClean="0"/>
              <a:t>)</a:t>
            </a:r>
            <a:r>
              <a:rPr lang="ko-KR" altLang="en-US" dirty="0" err="1" smtClean="0"/>
              <a:t>일것</a:t>
            </a:r>
            <a:endParaRPr lang="en-US" altLang="ko-KR" dirty="0" smtClean="0"/>
          </a:p>
          <a:p>
            <a:r>
              <a:rPr lang="en-US" altLang="ko-KR" dirty="0" smtClean="0"/>
              <a:t>2013</a:t>
            </a:r>
            <a:r>
              <a:rPr lang="ko-KR" altLang="en-US" dirty="0" smtClean="0"/>
              <a:t>년의 </a:t>
            </a:r>
            <a:r>
              <a:rPr lang="en-US" altLang="ko-KR" dirty="0" smtClean="0"/>
              <a:t>1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실거래가와</a:t>
            </a:r>
            <a:r>
              <a:rPr lang="ko-KR" altLang="en-US" dirty="0" smtClean="0"/>
              <a:t> </a:t>
            </a:r>
            <a:r>
              <a:rPr lang="en-US" altLang="ko-KR" dirty="0" smtClean="0"/>
              <a:t>2021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</a:t>
            </a:r>
            <a:r>
              <a:rPr lang="ko-KR" altLang="en-US" dirty="0" smtClean="0"/>
              <a:t>년의 </a:t>
            </a:r>
            <a:r>
              <a:rPr lang="ko-KR" altLang="en-US" dirty="0" err="1" smtClean="0"/>
              <a:t>실거래가를</a:t>
            </a:r>
            <a:r>
              <a:rPr lang="ko-KR" altLang="en-US" dirty="0" smtClean="0"/>
              <a:t> 비교하였음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조건에맞춰</a:t>
            </a:r>
            <a:r>
              <a:rPr lang="ko-KR" altLang="en-US" dirty="0" smtClean="0"/>
              <a:t> </a:t>
            </a:r>
            <a:r>
              <a:rPr lang="ko-KR" altLang="en-US" dirty="0" smtClean="0"/>
              <a:t>선정 </a:t>
            </a:r>
            <a:r>
              <a:rPr lang="ko-KR" altLang="en-US" dirty="0" smtClean="0"/>
              <a:t>아파트들</a:t>
            </a:r>
            <a:endParaRPr lang="en-US" altLang="ko-KR" dirty="0" smtClean="0"/>
          </a:p>
          <a:p>
            <a:r>
              <a:rPr lang="ko-KR" altLang="en-US" dirty="0" smtClean="0"/>
              <a:t>서울의 </a:t>
            </a:r>
            <a:r>
              <a:rPr lang="ko-KR" altLang="en-US" dirty="0" err="1" smtClean="0"/>
              <a:t>은마아파트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서울을넘어대한민국의</a:t>
            </a:r>
            <a:r>
              <a:rPr lang="ko-KR" altLang="en-US" dirty="0" smtClean="0"/>
              <a:t> </a:t>
            </a:r>
            <a:r>
              <a:rPr lang="ko-KR" altLang="en-US" dirty="0" smtClean="0"/>
              <a:t>상징적 아파트라 생각하여 </a:t>
            </a:r>
            <a:r>
              <a:rPr lang="ko-KR" altLang="en-US" dirty="0" smtClean="0"/>
              <a:t>시공년도</a:t>
            </a:r>
            <a:r>
              <a:rPr lang="ko-KR" altLang="en-US" dirty="0" smtClean="0"/>
              <a:t>전제와 </a:t>
            </a:r>
            <a:r>
              <a:rPr lang="ko-KR" altLang="en-US" dirty="0" smtClean="0"/>
              <a:t>맞지않지만 선정</a:t>
            </a:r>
            <a:endParaRPr lang="en-US" altLang="ko-KR" dirty="0" smtClean="0"/>
          </a:p>
          <a:p>
            <a:r>
              <a:rPr lang="ko-KR" altLang="en-US" dirty="0" smtClean="0"/>
              <a:t>인천 송도의 롯데캐슬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비슷한 시기에 생긴 신도시이며 첫</a:t>
            </a:r>
            <a:r>
              <a:rPr lang="en-US" altLang="ko-KR" dirty="0" smtClean="0"/>
              <a:t>3</a:t>
            </a:r>
            <a:r>
              <a:rPr lang="ko-KR" altLang="en-US" dirty="0" smtClean="0"/>
              <a:t>과 비슷한 </a:t>
            </a:r>
            <a:r>
              <a:rPr lang="ko-KR" altLang="en-US" dirty="0" err="1" smtClean="0"/>
              <a:t>물가뷰가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나오는환경</a:t>
            </a:r>
            <a:endParaRPr lang="en-US" altLang="ko-KR" dirty="0" smtClean="0"/>
          </a:p>
          <a:p>
            <a:r>
              <a:rPr lang="ko-KR" altLang="en-US" dirty="0" smtClean="0"/>
              <a:t>대전 도안의 아이파크</a:t>
            </a:r>
            <a:r>
              <a:rPr lang="en-US" altLang="ko-KR" dirty="0" smtClean="0"/>
              <a:t>: </a:t>
            </a:r>
            <a:r>
              <a:rPr lang="ko-KR" altLang="en-US" dirty="0" smtClean="0"/>
              <a:t>바로 </a:t>
            </a:r>
            <a:r>
              <a:rPr lang="ko-KR" altLang="en-US" dirty="0" err="1" smtClean="0"/>
              <a:t>옆동내의</a:t>
            </a:r>
            <a:r>
              <a:rPr lang="ko-KR" altLang="en-US" dirty="0" smtClean="0"/>
              <a:t> 신도시 이며 마찬가지로 </a:t>
            </a:r>
            <a:r>
              <a:rPr lang="ko-KR" altLang="en-US" dirty="0" err="1" smtClean="0"/>
              <a:t>제천뷰가</a:t>
            </a:r>
            <a:r>
              <a:rPr lang="ko-KR" altLang="en-US" dirty="0" smtClean="0"/>
              <a:t> 나와서 선정</a:t>
            </a:r>
            <a:endParaRPr lang="en-US" altLang="ko-KR" dirty="0" smtClean="0"/>
          </a:p>
          <a:p>
            <a:r>
              <a:rPr lang="ko-KR" altLang="en-US" dirty="0" smtClean="0"/>
              <a:t>광교 자연앤힐스테이트</a:t>
            </a:r>
            <a:r>
              <a:rPr lang="en-US" altLang="ko-KR" dirty="0" smtClean="0"/>
              <a:t>:</a:t>
            </a:r>
            <a:r>
              <a:rPr lang="ko-KR" altLang="en-US" dirty="0" smtClean="0"/>
              <a:t>비슷한 시기에 생긴 신도시이고 </a:t>
            </a:r>
            <a:r>
              <a:rPr lang="ko-KR" altLang="en-US" dirty="0" err="1" smtClean="0"/>
              <a:t>경기권이여서</a:t>
            </a:r>
            <a:r>
              <a:rPr lang="ko-KR" altLang="en-US" dirty="0" smtClean="0"/>
              <a:t> 선정</a:t>
            </a:r>
            <a:endParaRPr lang="en-US" altLang="ko-KR" dirty="0" smtClean="0"/>
          </a:p>
          <a:p>
            <a:r>
              <a:rPr lang="ko-KR" altLang="en-US" dirty="0" smtClean="0"/>
              <a:t>판교 </a:t>
            </a:r>
            <a:r>
              <a:rPr lang="ko-KR" altLang="en-US" dirty="0" err="1" smtClean="0"/>
              <a:t>푸르지오그랑블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개인적으로 </a:t>
            </a:r>
            <a:r>
              <a:rPr lang="ko-KR" altLang="en-US" dirty="0" err="1" smtClean="0"/>
              <a:t>살고싶은곳이여서</a:t>
            </a:r>
            <a:r>
              <a:rPr lang="ko-KR" altLang="en-US" dirty="0" smtClean="0"/>
              <a:t> </a:t>
            </a:r>
            <a:r>
              <a:rPr lang="ko-KR" altLang="en-US" dirty="0" smtClean="0"/>
              <a:t>선정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648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28440"/>
            <a:ext cx="3918076" cy="267524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330" y="404448"/>
            <a:ext cx="3603747" cy="27250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1264" y="443640"/>
            <a:ext cx="3411106" cy="27115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9969" y="3429000"/>
            <a:ext cx="4009293" cy="38542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5277" y="3539045"/>
            <a:ext cx="3616698" cy="33189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" y="3429000"/>
            <a:ext cx="3747472" cy="3429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56238" y="0"/>
            <a:ext cx="71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세종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55114" y="35116"/>
            <a:ext cx="71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서울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953990" y="74308"/>
            <a:ext cx="71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송도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602950" y="3081677"/>
            <a:ext cx="71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대전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798526" y="3094571"/>
            <a:ext cx="71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광교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953989" y="3129473"/>
            <a:ext cx="71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판교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010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140677" y="96716"/>
            <a:ext cx="11136923" cy="5694484"/>
          </a:xfrm>
        </p:spPr>
        <p:txBody>
          <a:bodyPr/>
          <a:lstStyle/>
          <a:p>
            <a:r>
              <a:rPr lang="en-US" altLang="ko-KR" dirty="0" smtClean="0"/>
              <a:t>scatter</a:t>
            </a:r>
            <a:r>
              <a:rPr lang="ko-KR" altLang="en-US" dirty="0" smtClean="0"/>
              <a:t>차트를 </a:t>
            </a:r>
            <a:r>
              <a:rPr lang="ko-KR" altLang="en-US" dirty="0" err="1" smtClean="0"/>
              <a:t>그리던중</a:t>
            </a:r>
            <a:r>
              <a:rPr lang="ko-KR" altLang="en-US" dirty="0" smtClean="0"/>
              <a:t> 발견</a:t>
            </a:r>
            <a:endParaRPr lang="en-US" altLang="ko-KR" dirty="0" smtClean="0"/>
          </a:p>
          <a:p>
            <a:r>
              <a:rPr lang="ko-KR" altLang="en-US" dirty="0" smtClean="0"/>
              <a:t>비교적저층들은 낮은 금액에 거래</a:t>
            </a:r>
            <a:endParaRPr lang="en-US" altLang="ko-KR" dirty="0" smtClean="0"/>
          </a:p>
          <a:p>
            <a:r>
              <a:rPr lang="ko-KR" altLang="en-US" dirty="0" err="1" smtClean="0"/>
              <a:t>가장높은</a:t>
            </a:r>
            <a:r>
              <a:rPr lang="ko-KR" altLang="en-US" dirty="0" smtClean="0"/>
              <a:t> 금액이라도 최상층은 아님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위 아파트들을 동일한 조건하에 </a:t>
            </a:r>
            <a:endParaRPr lang="en-US" altLang="ko-KR" dirty="0" smtClean="0"/>
          </a:p>
          <a:p>
            <a:r>
              <a:rPr lang="ko-KR" altLang="en-US" dirty="0" smtClean="0"/>
              <a:t>비교하기위하여 </a:t>
            </a:r>
            <a:endParaRPr lang="en-US" altLang="ko-KR" dirty="0" smtClean="0"/>
          </a:p>
          <a:p>
            <a:r>
              <a:rPr lang="ko-KR" altLang="en-US" dirty="0" err="1" smtClean="0"/>
              <a:t>아래와같이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조건설정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416" y="0"/>
            <a:ext cx="7729584" cy="53175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3577" y="114300"/>
            <a:ext cx="3087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330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913774" y="228600"/>
            <a:ext cx="10363826" cy="173208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전용면적이 </a:t>
            </a:r>
            <a:r>
              <a:rPr lang="en-US" altLang="ko-KR" dirty="0" smtClean="0"/>
              <a:t>84m2 ~ 85m2 34</a:t>
            </a:r>
            <a:r>
              <a:rPr lang="ko-KR" altLang="en-US" dirty="0" smtClean="0"/>
              <a:t>평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국평</a:t>
            </a:r>
            <a:r>
              <a:rPr lang="en-US" altLang="ko-KR" dirty="0" smtClean="0"/>
              <a:t>)</a:t>
            </a:r>
            <a:r>
              <a:rPr lang="ko-KR" altLang="en-US" dirty="0" err="1" smtClean="0"/>
              <a:t>일것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타입에따라</a:t>
            </a:r>
            <a:r>
              <a:rPr lang="ko-KR" altLang="en-US" dirty="0" smtClean="0"/>
              <a:t> </a:t>
            </a:r>
            <a:r>
              <a:rPr lang="en-US" altLang="ko-KR" dirty="0" smtClean="0"/>
              <a:t>84.xx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조금씩다름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층수가 </a:t>
            </a:r>
            <a:r>
              <a:rPr lang="en-US" altLang="ko-KR" dirty="0" smtClean="0"/>
              <a:t>7</a:t>
            </a:r>
            <a:r>
              <a:rPr lang="ko-KR" altLang="en-US" dirty="0" smtClean="0"/>
              <a:t>층 </a:t>
            </a:r>
            <a:r>
              <a:rPr lang="ko-KR" altLang="en-US" dirty="0" err="1" smtClean="0"/>
              <a:t>이상일것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-3</a:t>
            </a:r>
            <a:r>
              <a:rPr lang="ko-KR" altLang="en-US" dirty="0" err="1" smtClean="0"/>
              <a:t>억이상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차이나는</a:t>
            </a:r>
            <a:r>
              <a:rPr lang="ko-KR" altLang="en-US" dirty="0" smtClean="0"/>
              <a:t> 거래는 증여나 </a:t>
            </a:r>
            <a:r>
              <a:rPr lang="ko-KR" altLang="en-US" dirty="0" err="1" smtClean="0"/>
              <a:t>지인간의</a:t>
            </a:r>
            <a:r>
              <a:rPr lang="ko-KR" altLang="en-US" dirty="0" smtClean="0"/>
              <a:t> 거래로 판단하여 제거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12" y="4667246"/>
            <a:ext cx="10287000" cy="10287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12" y="2048240"/>
            <a:ext cx="8667750" cy="22574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591" y="0"/>
            <a:ext cx="16745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7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392" y="-123093"/>
            <a:ext cx="9363075" cy="7543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92669" y="3587262"/>
            <a:ext cx="3042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시세차익 </a:t>
            </a:r>
            <a:r>
              <a:rPr lang="en-US" altLang="ko-KR" dirty="0" smtClean="0"/>
              <a:t>7</a:t>
            </a:r>
            <a:r>
              <a:rPr lang="ko-KR" altLang="en-US" dirty="0" smtClean="0"/>
              <a:t>억 </a:t>
            </a:r>
            <a:r>
              <a:rPr lang="en-US" altLang="ko-KR" dirty="0" smtClean="0"/>
              <a:t>2</a:t>
            </a:r>
            <a:r>
              <a:rPr lang="ko-KR" altLang="en-US" dirty="0" smtClean="0"/>
              <a:t>백만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254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602" y="0"/>
            <a:ext cx="9425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2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96637"/>
            <a:ext cx="3774287" cy="21189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450" y="720969"/>
            <a:ext cx="3951338" cy="222030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8826" y="758803"/>
            <a:ext cx="3924050" cy="21946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558982"/>
            <a:ext cx="5683043" cy="32990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7861" y="3558982"/>
            <a:ext cx="5855015" cy="32990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0648" y="203681"/>
            <a:ext cx="389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                    </a:t>
            </a:r>
            <a:r>
              <a:rPr lang="ko-KR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서울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51017" y="203681"/>
            <a:ext cx="389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송도</a:t>
            </a:r>
            <a:endParaRPr lang="ko-KR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77618" y="209752"/>
            <a:ext cx="3585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                    </a:t>
            </a:r>
            <a:r>
              <a:rPr lang="ko-KR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대전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68823" y="3189268"/>
            <a:ext cx="389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                    </a:t>
            </a:r>
            <a:r>
              <a:rPr lang="ko-KR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광교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901441" y="3189268"/>
            <a:ext cx="389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                    </a:t>
            </a:r>
            <a:r>
              <a:rPr lang="ko-KR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판교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37391" y="1492566"/>
            <a:ext cx="949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16</a:t>
            </a:r>
            <a:r>
              <a:rPr lang="ko-KR" altLang="en-US" sz="1600" dirty="0" smtClean="0"/>
              <a:t>억</a:t>
            </a:r>
            <a:r>
              <a:rPr lang="en-US" altLang="ko-KR" sz="1600" dirty="0" smtClean="0"/>
              <a:t>7</a:t>
            </a:r>
            <a:r>
              <a:rPr lang="ko-KR" altLang="en-US" sz="1600" dirty="0" smtClean="0"/>
              <a:t>천</a:t>
            </a:r>
            <a:endParaRPr lang="ko-KR" alt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4351898" y="1396166"/>
            <a:ext cx="949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</a:t>
            </a:r>
            <a:r>
              <a:rPr lang="ko-KR" altLang="en-US" sz="1600" dirty="0" smtClean="0"/>
              <a:t>억</a:t>
            </a:r>
            <a:r>
              <a:rPr lang="en-US" altLang="ko-KR" sz="1600" dirty="0"/>
              <a:t>6</a:t>
            </a:r>
            <a:r>
              <a:rPr lang="ko-KR" altLang="en-US" sz="1600" dirty="0" smtClean="0"/>
              <a:t>천</a:t>
            </a:r>
            <a:endParaRPr lang="ko-KR" alt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556845" y="4590389"/>
            <a:ext cx="949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12</a:t>
            </a:r>
            <a:r>
              <a:rPr lang="ko-KR" altLang="en-US" sz="1600" dirty="0" smtClean="0"/>
              <a:t>억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천</a:t>
            </a:r>
            <a:endParaRPr lang="ko-KR" alt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8493912" y="1480254"/>
            <a:ext cx="949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4</a:t>
            </a:r>
            <a:r>
              <a:rPr lang="ko-KR" altLang="en-US" sz="1600" dirty="0" smtClean="0"/>
              <a:t>억 </a:t>
            </a:r>
            <a:r>
              <a:rPr lang="en-US" altLang="ko-KR" sz="1600" dirty="0" smtClean="0"/>
              <a:t>6</a:t>
            </a:r>
            <a:r>
              <a:rPr lang="ko-KR" altLang="en-US" sz="1600" dirty="0" smtClean="0"/>
              <a:t>천</a:t>
            </a:r>
            <a:endParaRPr lang="ko-KR" alt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7022210" y="4590389"/>
            <a:ext cx="949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15</a:t>
            </a:r>
            <a:r>
              <a:rPr lang="ko-KR" altLang="en-US" sz="1600" dirty="0" smtClean="0"/>
              <a:t>억</a:t>
            </a:r>
            <a:r>
              <a:rPr lang="en-US" altLang="ko-KR" sz="1600" dirty="0" smtClean="0"/>
              <a:t>7</a:t>
            </a:r>
            <a:r>
              <a:rPr lang="ko-KR" altLang="en-US" sz="1600" dirty="0" smtClean="0"/>
              <a:t>천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8088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475150"/>
            <a:ext cx="11430000" cy="21621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516" y="2641991"/>
            <a:ext cx="3192038" cy="42577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219" y="2637325"/>
            <a:ext cx="2402389" cy="42671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769" y="2600233"/>
            <a:ext cx="3164231" cy="42206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890834"/>
            <a:ext cx="2484698" cy="400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4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99860"/>
            <a:ext cx="4826976" cy="313582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414" y="386507"/>
            <a:ext cx="3570138" cy="33271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4291481"/>
            <a:ext cx="5370329" cy="256651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996" y="3851032"/>
            <a:ext cx="5279004" cy="30623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11852" y="1455357"/>
            <a:ext cx="1546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편의점보다 백화점이 </a:t>
            </a:r>
            <a:r>
              <a:rPr lang="ko-KR" altLang="en-US" dirty="0" err="1" smtClean="0"/>
              <a:t>가까운집이</a:t>
            </a:r>
            <a:r>
              <a:rPr lang="ko-KR" altLang="en-US" dirty="0" smtClean="0"/>
              <a:t> 있다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99566" y="1525072"/>
            <a:ext cx="25497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IT</a:t>
            </a:r>
            <a:r>
              <a:rPr lang="ko-KR" altLang="en-US" dirty="0" smtClean="0"/>
              <a:t>업계 종사자라면 한번쯤은 꿈꿔본 기업들 도보 </a:t>
            </a:r>
            <a:r>
              <a:rPr lang="en-US" altLang="ko-KR" dirty="0" smtClean="0"/>
              <a:t>10</a:t>
            </a:r>
            <a:r>
              <a:rPr lang="ko-KR" altLang="en-US" dirty="0" err="1" smtClean="0"/>
              <a:t>분컷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46185" y="0"/>
            <a:ext cx="6022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도대체 왜 </a:t>
            </a:r>
            <a:r>
              <a:rPr lang="en-US" altLang="ko-KR" sz="2400" dirty="0" smtClean="0"/>
              <a:t>why </a:t>
            </a:r>
            <a:r>
              <a:rPr lang="ko-KR" altLang="en-US" sz="2400" dirty="0" smtClean="0"/>
              <a:t>판교인가</a:t>
            </a:r>
            <a:r>
              <a:rPr lang="en-US" altLang="ko-KR" sz="2400" dirty="0" smtClean="0"/>
              <a:t>?</a:t>
            </a:r>
            <a:endParaRPr lang="ko-KR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370330" y="4615962"/>
            <a:ext cx="15426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r>
              <a:rPr lang="ko-KR" altLang="en-US" dirty="0" err="1" smtClean="0"/>
              <a:t>최상의교통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err="1" smtClean="0"/>
              <a:t>집바로앞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판교역과</a:t>
            </a:r>
            <a:endParaRPr lang="en-US" altLang="ko-KR" dirty="0" smtClean="0"/>
          </a:p>
          <a:p>
            <a:r>
              <a:rPr lang="ko-KR" altLang="en-US" dirty="0" err="1" smtClean="0"/>
              <a:t>집앞</a:t>
            </a:r>
            <a:r>
              <a:rPr lang="ko-KR" altLang="en-US" dirty="0" smtClean="0"/>
              <a:t> 판교 </a:t>
            </a:r>
            <a:r>
              <a:rPr lang="en-US" altLang="ko-KR" dirty="0" smtClean="0"/>
              <a:t>IC </a:t>
            </a:r>
            <a:r>
              <a:rPr lang="ko-KR" altLang="en-US" dirty="0" smtClean="0"/>
              <a:t>보유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48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시작하기 앞서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ko-KR" altLang="en-US" dirty="0" smtClean="0"/>
              <a:t>자율주제이기때문에 </a:t>
            </a:r>
            <a:r>
              <a:rPr lang="ko-KR" altLang="en-US" dirty="0" err="1" smtClean="0"/>
              <a:t>주제선정에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가장많은</a:t>
            </a:r>
            <a:r>
              <a:rPr lang="ko-KR" altLang="en-US" dirty="0" smtClean="0"/>
              <a:t> 시간을 </a:t>
            </a:r>
            <a:r>
              <a:rPr lang="ko-KR" altLang="en-US" dirty="0" err="1" smtClean="0"/>
              <a:t>사용하였을만큼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주제선정이</a:t>
            </a:r>
            <a:r>
              <a:rPr lang="ko-KR" altLang="en-US" dirty="0" smtClean="0"/>
              <a:t> 가장 힘든 과제였다고 생각함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저는 </a:t>
            </a:r>
            <a:r>
              <a:rPr lang="ko-KR" altLang="en-US" dirty="0" err="1" smtClean="0"/>
              <a:t>주제선정하는데에</a:t>
            </a:r>
            <a:r>
              <a:rPr lang="ko-KR" altLang="en-US" dirty="0" smtClean="0"/>
              <a:t> 기준을 두가지로 잡고 고민해보았는데</a:t>
            </a:r>
            <a:endParaRPr lang="en-US" altLang="ko-KR" dirty="0" smtClean="0"/>
          </a:p>
          <a:p>
            <a:r>
              <a:rPr lang="ko-KR" altLang="en-US" dirty="0" smtClean="0"/>
              <a:t>첫번째 남들이 </a:t>
            </a:r>
            <a:r>
              <a:rPr lang="ko-KR" altLang="en-US" dirty="0" err="1" smtClean="0"/>
              <a:t>다할법한</a:t>
            </a:r>
            <a:r>
              <a:rPr lang="ko-KR" altLang="en-US" dirty="0" smtClean="0"/>
              <a:t> 주제는 </a:t>
            </a:r>
            <a:r>
              <a:rPr lang="ko-KR" altLang="en-US" dirty="0" err="1" smtClean="0"/>
              <a:t>하지말자</a:t>
            </a:r>
            <a:endParaRPr lang="en-US" altLang="ko-KR" dirty="0" smtClean="0"/>
          </a:p>
          <a:p>
            <a:r>
              <a:rPr lang="ko-KR" altLang="en-US" dirty="0" smtClean="0"/>
              <a:t>두번째 현실과 밀접하고 흥미를 </a:t>
            </a:r>
            <a:r>
              <a:rPr lang="ko-KR" altLang="en-US" dirty="0" err="1" smtClean="0"/>
              <a:t>가질수있는</a:t>
            </a:r>
            <a:r>
              <a:rPr lang="ko-KR" altLang="en-US" dirty="0" smtClean="0"/>
              <a:t> 자극적인 주제를 선정하자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77979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774" y="152525"/>
            <a:ext cx="10364451" cy="876175"/>
          </a:xfrm>
        </p:spPr>
        <p:txBody>
          <a:bodyPr/>
          <a:lstStyle/>
          <a:p>
            <a:r>
              <a:rPr lang="en-US" altLang="ko-KR" dirty="0" smtClean="0"/>
              <a:t>2013,2021 </a:t>
            </a:r>
            <a:r>
              <a:rPr lang="ko-KR" altLang="en-US" dirty="0" smtClean="0"/>
              <a:t>실거래가비율 비교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1343" y="1734110"/>
            <a:ext cx="7279693" cy="44642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949" y="1632457"/>
            <a:ext cx="7328786" cy="456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7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3149" y="477840"/>
            <a:ext cx="10364451" cy="1043229"/>
          </a:xfrm>
        </p:spPr>
        <p:txBody>
          <a:bodyPr/>
          <a:lstStyle/>
          <a:p>
            <a:r>
              <a:rPr lang="ko-KR" altLang="en-US" dirty="0" smtClean="0"/>
              <a:t>결과 </a:t>
            </a:r>
            <a:r>
              <a:rPr lang="ko-KR" altLang="en-US" dirty="0" smtClean="0"/>
              <a:t>도출 및 고찰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913774" y="1670538"/>
            <a:ext cx="10363826" cy="51874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세종시는 수도권 지역들에 비하여 상승폭이 크지는 않았다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하지만 지방에 비해서는 유의미한 상승폭을 기록하였다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우리나라 </a:t>
            </a:r>
            <a:r>
              <a:rPr lang="ko-KR" altLang="en-US" dirty="0" smtClean="0"/>
              <a:t>부동산은 더 </a:t>
            </a:r>
            <a:r>
              <a:rPr lang="ko-KR" altLang="en-US" dirty="0" err="1" smtClean="0"/>
              <a:t>좋은곳으로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이사할때만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팔라는말이</a:t>
            </a:r>
            <a:r>
              <a:rPr lang="ko-KR" altLang="en-US" dirty="0"/>
              <a:t> </a:t>
            </a:r>
            <a:r>
              <a:rPr lang="ko-KR" altLang="en-US" dirty="0" smtClean="0"/>
              <a:t>어느정도는 </a:t>
            </a:r>
            <a:r>
              <a:rPr lang="ko-KR" altLang="en-US" dirty="0" err="1" smtClean="0"/>
              <a:t>정답이였다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올해로 </a:t>
            </a:r>
            <a:r>
              <a:rPr lang="en-US" altLang="ko-KR" dirty="0" smtClean="0"/>
              <a:t>43</a:t>
            </a:r>
            <a:r>
              <a:rPr lang="ko-KR" altLang="en-US" dirty="0" err="1" smtClean="0"/>
              <a:t>년차인</a:t>
            </a:r>
            <a:r>
              <a:rPr lang="ko-KR" altLang="en-US" dirty="0" smtClean="0"/>
              <a:t> 은마아파트가 가장 </a:t>
            </a:r>
            <a:r>
              <a:rPr lang="ko-KR" altLang="en-US" dirty="0" err="1" smtClean="0"/>
              <a:t>큰폭의</a:t>
            </a:r>
            <a:r>
              <a:rPr lang="ko-KR" altLang="en-US" dirty="0" smtClean="0"/>
              <a:t> 상승을 한 점과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수도권의 아파트들이 큰 상승을 한 점을 보면 역시 부동산은 입지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수저를 </a:t>
            </a:r>
            <a:r>
              <a:rPr lang="ko-KR" altLang="en-US" dirty="0" err="1" smtClean="0"/>
              <a:t>잘물고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태어난것이</a:t>
            </a:r>
            <a:r>
              <a:rPr lang="ko-KR" altLang="en-US" dirty="0" smtClean="0"/>
              <a:t> 아니라면 이제는 현실적으로 </a:t>
            </a:r>
            <a:r>
              <a:rPr lang="ko-KR" altLang="en-US" dirty="0" err="1" smtClean="0"/>
              <a:t>분양밖엔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답이없다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668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이상입니다 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16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ko-KR" dirty="0" smtClean="0"/>
              <a:t>1) </a:t>
            </a:r>
            <a:r>
              <a:rPr lang="ko-KR" altLang="en-US" dirty="0" smtClean="0"/>
              <a:t>세종시의 집값 상승 </a:t>
            </a:r>
            <a:r>
              <a:rPr lang="ko-KR" altLang="en-US" dirty="0" err="1" smtClean="0"/>
              <a:t>이슈확인</a:t>
            </a:r>
            <a:endParaRPr lang="en-US" altLang="ko-KR" dirty="0"/>
          </a:p>
          <a:p>
            <a:r>
              <a:rPr lang="en-US" altLang="ko-KR" dirty="0" smtClean="0"/>
              <a:t>2)</a:t>
            </a:r>
            <a:r>
              <a:rPr lang="ko-KR" altLang="en-US" dirty="0" smtClean="0"/>
              <a:t>세종시 </a:t>
            </a:r>
            <a:r>
              <a:rPr lang="ko-KR" altLang="en-US" dirty="0" smtClean="0"/>
              <a:t>행복도시의 탄생인</a:t>
            </a:r>
            <a:r>
              <a:rPr lang="en-US" altLang="ko-KR" dirty="0" smtClean="0"/>
              <a:t>2013</a:t>
            </a:r>
            <a:r>
              <a:rPr lang="ko-KR" altLang="en-US" dirty="0" smtClean="0"/>
              <a:t>년 아파트의 </a:t>
            </a:r>
            <a:r>
              <a:rPr lang="ko-KR" altLang="en-US" dirty="0" err="1" smtClean="0"/>
              <a:t>실거래가와</a:t>
            </a:r>
            <a:r>
              <a:rPr lang="en-US" altLang="ko-KR" dirty="0" smtClean="0"/>
              <a:t>,2021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실거래가</a:t>
            </a:r>
            <a:r>
              <a:rPr lang="ko-KR" altLang="en-US" dirty="0" smtClean="0"/>
              <a:t> </a:t>
            </a:r>
            <a:r>
              <a:rPr lang="ko-KR" altLang="en-US" dirty="0" smtClean="0"/>
              <a:t>비교</a:t>
            </a:r>
            <a:endParaRPr lang="en-US" altLang="ko-KR" dirty="0" smtClean="0"/>
          </a:p>
          <a:p>
            <a:r>
              <a:rPr lang="en-US" altLang="ko-KR" dirty="0"/>
              <a:t>3</a:t>
            </a:r>
            <a:r>
              <a:rPr lang="en-US" altLang="ko-KR" dirty="0" smtClean="0"/>
              <a:t>) </a:t>
            </a:r>
            <a:r>
              <a:rPr lang="ko-KR" altLang="en-US" dirty="0" smtClean="0"/>
              <a:t>비슷한 조건의 </a:t>
            </a:r>
            <a:r>
              <a:rPr lang="ko-KR" altLang="en-US" dirty="0" err="1" smtClean="0"/>
              <a:t>다른도시의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실거래가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상승률확인</a:t>
            </a:r>
            <a:endParaRPr lang="en-US" altLang="ko-KR" dirty="0" smtClean="0"/>
          </a:p>
          <a:p>
            <a:r>
              <a:rPr lang="en-US" altLang="ko-KR" dirty="0" smtClean="0"/>
              <a:t>4)</a:t>
            </a:r>
            <a:r>
              <a:rPr lang="ko-KR" altLang="en-US" dirty="0" smtClean="0"/>
              <a:t>합리적인  </a:t>
            </a:r>
            <a:r>
              <a:rPr lang="ko-KR" altLang="en-US" dirty="0" smtClean="0"/>
              <a:t>조건을 </a:t>
            </a:r>
            <a:r>
              <a:rPr lang="ko-KR" altLang="en-US" dirty="0" err="1" smtClean="0"/>
              <a:t>찾기위한</a:t>
            </a:r>
            <a:r>
              <a:rPr lang="ko-KR" altLang="en-US" dirty="0" smtClean="0"/>
              <a:t> 조건 탐색</a:t>
            </a:r>
            <a:endParaRPr lang="en-US" altLang="ko-KR" dirty="0" smtClean="0"/>
          </a:p>
          <a:p>
            <a:r>
              <a:rPr lang="en-US" altLang="ko-KR" dirty="0" smtClean="0"/>
              <a:t>5) </a:t>
            </a:r>
            <a:r>
              <a:rPr lang="ko-KR" altLang="en-US" dirty="0" smtClean="0"/>
              <a:t>다른 도시와의 </a:t>
            </a:r>
            <a:r>
              <a:rPr lang="ko-KR" altLang="en-US" dirty="0" err="1" smtClean="0"/>
              <a:t>실거래가</a:t>
            </a:r>
            <a:r>
              <a:rPr lang="ko-KR" altLang="en-US" dirty="0" smtClean="0"/>
              <a:t> 비교</a:t>
            </a:r>
            <a:endParaRPr lang="en-US" altLang="ko-KR" dirty="0" smtClean="0"/>
          </a:p>
          <a:p>
            <a:r>
              <a:rPr lang="en-US" altLang="ko-KR" dirty="0"/>
              <a:t>6</a:t>
            </a:r>
            <a:r>
              <a:rPr lang="en-US" altLang="ko-KR" dirty="0" smtClean="0"/>
              <a:t>) </a:t>
            </a:r>
            <a:r>
              <a:rPr lang="ko-KR" altLang="en-US" dirty="0" smtClean="0"/>
              <a:t>결과 도출 및 고찰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582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8" y="255493"/>
            <a:ext cx="6950209" cy="27028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817" y="1035425"/>
            <a:ext cx="6956694" cy="468321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784" y="5661211"/>
            <a:ext cx="12181295" cy="14675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58352"/>
            <a:ext cx="5401234" cy="276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4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686800" cy="44100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60" y="4560160"/>
            <a:ext cx="12198960" cy="229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4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47688" y="-123825"/>
            <a:ext cx="13287375" cy="710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0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55836" cy="33758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562" y="3096358"/>
            <a:ext cx="6577438" cy="376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5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02" y="0"/>
            <a:ext cx="2600325" cy="22383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446" y="0"/>
            <a:ext cx="6602506" cy="27208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283" y="2000983"/>
            <a:ext cx="10712717" cy="485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00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5851" y="51783"/>
            <a:ext cx="10364451" cy="1596177"/>
          </a:xfrm>
        </p:spPr>
        <p:txBody>
          <a:bodyPr/>
          <a:lstStyle/>
          <a:p>
            <a:r>
              <a:rPr lang="ko-KR" altLang="en-US" dirty="0" smtClean="0"/>
              <a:t>왜 </a:t>
            </a:r>
            <a:r>
              <a:rPr lang="ko-KR" altLang="en-US" dirty="0" err="1" smtClean="0"/>
              <a:t>첫마을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단지인가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3"/>
          </p:nvPr>
        </p:nvSpPr>
        <p:spPr>
          <a:xfrm>
            <a:off x="825851" y="1263858"/>
            <a:ext cx="10363826" cy="34241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첫번째 세종시 </a:t>
            </a:r>
            <a:r>
              <a:rPr lang="ko-KR" altLang="en-US" dirty="0" smtClean="0"/>
              <a:t>행복도시 </a:t>
            </a:r>
            <a:r>
              <a:rPr lang="ko-KR" altLang="en-US" dirty="0" err="1" smtClean="0"/>
              <a:t>출범후</a:t>
            </a:r>
            <a:r>
              <a:rPr lang="ko-KR" altLang="en-US" dirty="0" smtClean="0"/>
              <a:t> 가장먼저 생긴 </a:t>
            </a:r>
            <a:r>
              <a:rPr lang="ko-KR" altLang="en-US" dirty="0" smtClean="0"/>
              <a:t>아파트가 </a:t>
            </a:r>
            <a:r>
              <a:rPr lang="ko-KR" altLang="en-US" dirty="0" smtClean="0"/>
              <a:t>가진 상징성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두번째 금강 </a:t>
            </a:r>
            <a:r>
              <a:rPr lang="ko-KR" altLang="en-US" dirty="0" smtClean="0"/>
              <a:t>바로 옆에 위치한다는 </a:t>
            </a:r>
            <a:r>
              <a:rPr lang="ko-KR" altLang="en-US" dirty="0" smtClean="0"/>
              <a:t>점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세번째 </a:t>
            </a:r>
            <a:r>
              <a:rPr lang="ko-KR" altLang="en-US" dirty="0" smtClean="0"/>
              <a:t>세종시 </a:t>
            </a:r>
            <a:r>
              <a:rPr lang="ko-KR" altLang="en-US" dirty="0" smtClean="0"/>
              <a:t>교통망의 중심인 </a:t>
            </a:r>
            <a:r>
              <a:rPr lang="en-US" altLang="ko-KR" dirty="0" smtClean="0"/>
              <a:t>BRT </a:t>
            </a:r>
            <a:r>
              <a:rPr lang="ko-KR" altLang="en-US" dirty="0" smtClean="0"/>
              <a:t>라인에 가장 근접해 </a:t>
            </a:r>
            <a:r>
              <a:rPr lang="ko-KR" altLang="en-US" dirty="0" err="1" smtClean="0"/>
              <a:t>있다는점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그리고 앞으로 </a:t>
            </a:r>
            <a:r>
              <a:rPr lang="ko-KR" altLang="en-US" dirty="0" smtClean="0"/>
              <a:t>비교대상이 되는 아파트들도 </a:t>
            </a:r>
            <a:r>
              <a:rPr lang="ko-KR" altLang="en-US" dirty="0" smtClean="0"/>
              <a:t>신축보다는 상대적구축이 </a:t>
            </a:r>
            <a:r>
              <a:rPr lang="ko-KR" altLang="en-US" dirty="0" smtClean="0"/>
              <a:t>비교대상이 되는 아파트들을 찾기 </a:t>
            </a:r>
            <a:r>
              <a:rPr lang="ko-KR" altLang="en-US" dirty="0" err="1" smtClean="0"/>
              <a:t>쉬울것이라고</a:t>
            </a:r>
            <a:r>
              <a:rPr lang="ko-KR" altLang="en-US" dirty="0" smtClean="0"/>
              <a:t> 판단하였음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위  이유들을 근거로 세종시의 아파트는 </a:t>
            </a:r>
            <a:r>
              <a:rPr lang="ko-KR" altLang="en-US" dirty="0" err="1" smtClean="0"/>
              <a:t>첫마을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단지 </a:t>
            </a:r>
            <a:r>
              <a:rPr lang="en-US" altLang="ko-KR" dirty="0" err="1" smtClean="0"/>
              <a:t>FirstPrime</a:t>
            </a:r>
            <a:r>
              <a:rPr lang="en-US" altLang="ko-KR" dirty="0" smtClean="0"/>
              <a:t> </a:t>
            </a:r>
            <a:r>
              <a:rPr lang="ko-KR" altLang="en-US" dirty="0" smtClean="0"/>
              <a:t>아파트로 선정  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404" y="4087772"/>
            <a:ext cx="9666604" cy="279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24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물방울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TM04033925[[fn=물방울]]</Template>
  <TotalTime>647</TotalTime>
  <Words>405</Words>
  <Application>Microsoft Office PowerPoint</Application>
  <PresentationFormat>와이드스크린</PresentationFormat>
  <Paragraphs>78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맑은 고딕</vt:lpstr>
      <vt:lpstr>Arial</vt:lpstr>
      <vt:lpstr>Tw Cen MT</vt:lpstr>
      <vt:lpstr>물방울</vt:lpstr>
      <vt:lpstr>세종시의 집값상승과  다른도시의 집값 비교</vt:lpstr>
      <vt:lpstr>시작하기 앞서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왜 첫마을 3단지인가</vt:lpstr>
      <vt:lpstr>PowerPoint 프레젠테이션</vt:lpstr>
      <vt:lpstr>비교 대상군 설정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2013,2021 실거래가비율 비교 </vt:lpstr>
      <vt:lpstr>결과 도출 및 고찰</vt:lpstr>
      <vt:lpstr>이상입니다 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세종시의 집값과  다른도시의 집값 비교</dc:title>
  <dc:creator>Pomony Pomony</dc:creator>
  <cp:lastModifiedBy>Pomony Pomony</cp:lastModifiedBy>
  <cp:revision>34</cp:revision>
  <dcterms:created xsi:type="dcterms:W3CDTF">2021-06-27T08:28:20Z</dcterms:created>
  <dcterms:modified xsi:type="dcterms:W3CDTF">2021-06-28T05:50:24Z</dcterms:modified>
</cp:coreProperties>
</file>